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F4E9E-54C0-44CC-AC2C-2BC41A94CC4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ABA3-58B4-4799-B45B-5C69145E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F2D-B068-4F83-BA90-E190E440A9CA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1570-F7AD-48E2-B930-0A9F4DF97C40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584C-1668-406C-9906-6F76CDD7FD3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971-1B4E-4F2E-8F32-E021FFD1CE29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F428-61AD-4E5E-8638-A7C5299D9787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7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7C01-CEED-421B-B47C-66F83EC259E7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D9BF-10F4-4ACE-BE08-ECC0F09195EE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5EB2-C89D-4F98-B409-7FC0873EA81C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E8B1-D579-4CB0-A0B6-A188FD44A68C}" type="datetime1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7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7F82-D732-48A4-9817-2D525456D789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4871-0CDC-4027-AD7A-3D5F9391093A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0860-7F56-4DAF-B891-3E82A429ABFA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7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526" y="1207739"/>
            <a:ext cx="5982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Controllers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77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5175" y="190175"/>
                <a:ext cx="9835487" cy="2164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are taken as percentage of the total change 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then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=1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Equation </a:t>
                </a: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(5)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becomes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𝐏</m:t>
                      </m:r>
                      <m:r>
                        <a:rPr lang="en-US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𝐁</m:t>
                      </m:r>
                      <m:r>
                        <a:rPr lang="en-US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%=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𝟏𝟎𝟎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𝒄</m:t>
                              </m:r>
                            </m:sub>
                          </m:sSub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……………..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5" y="190175"/>
                <a:ext cx="9835487" cy="2164888"/>
              </a:xfrm>
              <a:prstGeom prst="rect">
                <a:avLst/>
              </a:prstGeom>
              <a:blipFill>
                <a:blip r:embed="rId2"/>
                <a:stretch>
                  <a:fillRect l="-682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5175" y="2057422"/>
                <a:ext cx="11050137" cy="1737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 </a:t>
                </a:r>
                <a:r>
                  <a:rPr lang="en-U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proportional controller is used to control temperature within the range of 60 to 100 </a:t>
                </a:r>
                <a:r>
                  <a:rPr lang="en-US" baseline="30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The controller is adjusted so that the output pressure goes from 3 psi (valve fully open) to 15 psi (valve fully closed) as the measured temperature goes from 71 to 75 </a:t>
                </a:r>
                <a:r>
                  <a:rPr lang="en-US" baseline="30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with the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set point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held constant. Find the controller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the proportional band  P.B%.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5" y="2057422"/>
                <a:ext cx="11050137" cy="1737783"/>
              </a:xfrm>
              <a:prstGeom prst="rect">
                <a:avLst/>
              </a:prstGeom>
              <a:blipFill>
                <a:blip r:embed="rId3"/>
                <a:stretch>
                  <a:fillRect l="-496" t="-2105" r="-441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55175" y="3795205"/>
                <a:ext cx="8811904" cy="26645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Solution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%=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%=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%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= 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%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𝐺𝑎𝑖𝑛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psi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Pre>
                        <m:sPre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e>
                      </m:sPre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%=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psi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Pre>
                        <m:sPre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o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e>
                      </m:sPre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5" y="3795205"/>
                <a:ext cx="8811904" cy="2664576"/>
              </a:xfrm>
              <a:prstGeom prst="rect">
                <a:avLst/>
              </a:prstGeom>
              <a:blipFill>
                <a:blip r:embed="rId4"/>
                <a:stretch>
                  <a:fillRect l="-623" t="-686" b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20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6240" y="165188"/>
            <a:ext cx="1810111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Offset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935" y="577580"/>
            <a:ext cx="111044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are three key parameters in any control loop: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controlled variable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manipulating variable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 point.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an example, for an electric water heater, the heated water temperature is the controlled variable, the required hot water temperature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(that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set by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user)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 point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Based on the difference between controlled variable 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set point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controller changes(manipulates) the electric flow(Amp) in the heating coil.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Based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controller type, a persistent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gap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(error) may exists between the controlled variable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(To)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 point Tsp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spite of the controller action on the manipulated variable. This steady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called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offset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process control.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10120" y="2988176"/>
            <a:ext cx="6797134" cy="3733299"/>
            <a:chOff x="5100355" y="2342079"/>
            <a:chExt cx="6797134" cy="3733299"/>
          </a:xfrm>
        </p:grpSpPr>
        <p:grpSp>
          <p:nvGrpSpPr>
            <p:cNvPr id="6" name="Group 5"/>
            <p:cNvGrpSpPr/>
            <p:nvPr/>
          </p:nvGrpSpPr>
          <p:grpSpPr>
            <a:xfrm>
              <a:off x="5100355" y="2342079"/>
              <a:ext cx="6797134" cy="3733299"/>
              <a:chOff x="1187869" y="1409166"/>
              <a:chExt cx="6341735" cy="3733299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970362" y="2031462"/>
                <a:ext cx="0" cy="1057745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997662" y="1995477"/>
                <a:ext cx="0" cy="1087589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3991194" y="3083066"/>
                <a:ext cx="992078" cy="6141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4004132" y="2208748"/>
                <a:ext cx="953321" cy="47926"/>
              </a:xfrm>
              <a:custGeom>
                <a:avLst/>
                <a:gdLst>
                  <a:gd name="connsiteX0" fmla="*/ 0 w 1258606"/>
                  <a:gd name="connsiteY0" fmla="*/ 125260 h 160072"/>
                  <a:gd name="connsiteX1" fmla="*/ 100208 w 1258606"/>
                  <a:gd name="connsiteY1" fmla="*/ 0 h 160072"/>
                  <a:gd name="connsiteX2" fmla="*/ 187890 w 1258606"/>
                  <a:gd name="connsiteY2" fmla="*/ 125260 h 160072"/>
                  <a:gd name="connsiteX3" fmla="*/ 338203 w 1258606"/>
                  <a:gd name="connsiteY3" fmla="*/ 25052 h 160072"/>
                  <a:gd name="connsiteX4" fmla="*/ 425885 w 1258606"/>
                  <a:gd name="connsiteY4" fmla="*/ 87682 h 160072"/>
                  <a:gd name="connsiteX5" fmla="*/ 425885 w 1258606"/>
                  <a:gd name="connsiteY5" fmla="*/ 125260 h 160072"/>
                  <a:gd name="connsiteX6" fmla="*/ 588723 w 1258606"/>
                  <a:gd name="connsiteY6" fmla="*/ 25052 h 160072"/>
                  <a:gd name="connsiteX7" fmla="*/ 713983 w 1258606"/>
                  <a:gd name="connsiteY7" fmla="*/ 137786 h 160072"/>
                  <a:gd name="connsiteX8" fmla="*/ 864296 w 1258606"/>
                  <a:gd name="connsiteY8" fmla="*/ 37578 h 160072"/>
                  <a:gd name="connsiteX9" fmla="*/ 989556 w 1258606"/>
                  <a:gd name="connsiteY9" fmla="*/ 150312 h 160072"/>
                  <a:gd name="connsiteX10" fmla="*/ 1127342 w 1258606"/>
                  <a:gd name="connsiteY10" fmla="*/ 25052 h 160072"/>
                  <a:gd name="connsiteX11" fmla="*/ 1252603 w 1258606"/>
                  <a:gd name="connsiteY11" fmla="*/ 150312 h 160072"/>
                  <a:gd name="connsiteX12" fmla="*/ 1240076 w 1258606"/>
                  <a:gd name="connsiteY12" fmla="*/ 150312 h 160072"/>
                  <a:gd name="connsiteX13" fmla="*/ 1252603 w 1258606"/>
                  <a:gd name="connsiteY13" fmla="*/ 137786 h 160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58606" h="160072">
                    <a:moveTo>
                      <a:pt x="0" y="125260"/>
                    </a:moveTo>
                    <a:cubicBezTo>
                      <a:pt x="34446" y="62630"/>
                      <a:pt x="68893" y="0"/>
                      <a:pt x="100208" y="0"/>
                    </a:cubicBezTo>
                    <a:cubicBezTo>
                      <a:pt x="131523" y="0"/>
                      <a:pt x="148224" y="121085"/>
                      <a:pt x="187890" y="125260"/>
                    </a:cubicBezTo>
                    <a:cubicBezTo>
                      <a:pt x="227556" y="129435"/>
                      <a:pt x="298537" y="31315"/>
                      <a:pt x="338203" y="25052"/>
                    </a:cubicBezTo>
                    <a:cubicBezTo>
                      <a:pt x="377869" y="18789"/>
                      <a:pt x="411271" y="70981"/>
                      <a:pt x="425885" y="87682"/>
                    </a:cubicBezTo>
                    <a:cubicBezTo>
                      <a:pt x="440499" y="104383"/>
                      <a:pt x="398745" y="135698"/>
                      <a:pt x="425885" y="125260"/>
                    </a:cubicBezTo>
                    <a:cubicBezTo>
                      <a:pt x="453025" y="114822"/>
                      <a:pt x="540707" y="22964"/>
                      <a:pt x="588723" y="25052"/>
                    </a:cubicBezTo>
                    <a:cubicBezTo>
                      <a:pt x="636739" y="27140"/>
                      <a:pt x="668054" y="135698"/>
                      <a:pt x="713983" y="137786"/>
                    </a:cubicBezTo>
                    <a:cubicBezTo>
                      <a:pt x="759912" y="139874"/>
                      <a:pt x="818367" y="35490"/>
                      <a:pt x="864296" y="37578"/>
                    </a:cubicBezTo>
                    <a:cubicBezTo>
                      <a:pt x="910225" y="39666"/>
                      <a:pt x="945715" y="152400"/>
                      <a:pt x="989556" y="150312"/>
                    </a:cubicBezTo>
                    <a:cubicBezTo>
                      <a:pt x="1033397" y="148224"/>
                      <a:pt x="1083501" y="25052"/>
                      <a:pt x="1127342" y="25052"/>
                    </a:cubicBezTo>
                    <a:cubicBezTo>
                      <a:pt x="1171183" y="25052"/>
                      <a:pt x="1252603" y="150312"/>
                      <a:pt x="1252603" y="150312"/>
                    </a:cubicBezTo>
                    <a:cubicBezTo>
                      <a:pt x="1271392" y="171189"/>
                      <a:pt x="1240076" y="152400"/>
                      <a:pt x="1240076" y="150312"/>
                    </a:cubicBezTo>
                    <a:cubicBezTo>
                      <a:pt x="1240076" y="148224"/>
                      <a:pt x="1246339" y="143005"/>
                      <a:pt x="1252603" y="137786"/>
                    </a:cubicBezTo>
                  </a:path>
                </a:pathLst>
              </a:cu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085631" y="2707897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86532" y="2613077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49853" y="2332316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045597" y="2545597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692786" y="2332316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312940" y="2670582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399975" y="2747779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085631" y="2465394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677911" y="2436849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 rot="1554962">
                <a:off x="4548740" y="1645762"/>
                <a:ext cx="371265" cy="984825"/>
                <a:chOff x="1505211" y="1252603"/>
                <a:chExt cx="599162" cy="1440493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1799573" y="2557396"/>
                  <a:ext cx="304800" cy="13569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1505211" y="2557397"/>
                  <a:ext cx="304800" cy="13569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820449" y="1252603"/>
                  <a:ext cx="0" cy="13726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3448731" y="1741689"/>
                <a:ext cx="680437" cy="351111"/>
                <a:chOff x="864296" y="1352811"/>
                <a:chExt cx="1098115" cy="513567"/>
              </a:xfrm>
            </p:grpSpPr>
            <p:cxnSp>
              <p:nvCxnSpPr>
                <p:cNvPr id="88" name="Straight Connector 87"/>
                <p:cNvCxnSpPr/>
                <p:nvPr/>
              </p:nvCxnSpPr>
              <p:spPr>
                <a:xfrm>
                  <a:off x="864296" y="1352811"/>
                  <a:ext cx="109811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1962411" y="1352811"/>
                  <a:ext cx="0" cy="51356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4201204" y="2849818"/>
                <a:ext cx="616461" cy="124387"/>
                <a:chOff x="1505211" y="2016145"/>
                <a:chExt cx="1257842" cy="138332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1505211" y="2028096"/>
                  <a:ext cx="627346" cy="126381"/>
                  <a:chOff x="1505211" y="2028096"/>
                  <a:chExt cx="627346" cy="126381"/>
                </a:xfrm>
              </p:grpSpPr>
              <p:grpSp>
                <p:nvGrpSpPr>
                  <p:cNvPr id="83" name="Group 82"/>
                  <p:cNvGrpSpPr/>
                  <p:nvPr/>
                </p:nvGrpSpPr>
                <p:grpSpPr>
                  <a:xfrm>
                    <a:off x="1505211" y="2040047"/>
                    <a:ext cx="315238" cy="114430"/>
                    <a:chOff x="1505211" y="2040047"/>
                    <a:chExt cx="315238" cy="114430"/>
                  </a:xfrm>
                </p:grpSpPr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flipV="1">
                      <a:off x="1505211" y="2040047"/>
                      <a:ext cx="16283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flipH="1" flipV="1">
                      <a:off x="1670551" y="2040047"/>
                      <a:ext cx="14989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" name="Straight Connector 83"/>
                  <p:cNvCxnSpPr/>
                  <p:nvPr/>
                </p:nvCxnSpPr>
                <p:spPr>
                  <a:xfrm flipV="1">
                    <a:off x="1820092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 flipV="1">
                    <a:off x="1982659" y="2028096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Group 76"/>
                <p:cNvGrpSpPr/>
                <p:nvPr/>
              </p:nvGrpSpPr>
              <p:grpSpPr>
                <a:xfrm>
                  <a:off x="2135707" y="2016145"/>
                  <a:ext cx="627346" cy="126381"/>
                  <a:chOff x="1505211" y="2028096"/>
                  <a:chExt cx="627346" cy="126381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1505211" y="2040047"/>
                    <a:ext cx="315238" cy="114430"/>
                    <a:chOff x="1505211" y="2040047"/>
                    <a:chExt cx="315238" cy="114430"/>
                  </a:xfrm>
                </p:grpSpPr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1505211" y="2040047"/>
                      <a:ext cx="16283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flipH="1" flipV="1">
                      <a:off x="1670551" y="2040047"/>
                      <a:ext cx="14989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1820092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H="1" flipV="1">
                    <a:off x="1982659" y="2028096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4223327" y="2783534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381866" y="2316958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230219" y="2416492"/>
                <a:ext cx="2018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4201191" y="3214662"/>
                <a:ext cx="0" cy="41263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201204" y="2964638"/>
                <a:ext cx="0" cy="500047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824353" y="2946996"/>
                <a:ext cx="0" cy="6959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995900" y="1409166"/>
                <a:ext cx="40021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  <a:p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</a:t>
                </a:r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29425" y="3262096"/>
                <a:ext cx="8538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Steam in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995405" y="2583106"/>
                <a:ext cx="409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  <a:p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</a:t>
                </a:r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53479" y="2405404"/>
                <a:ext cx="3182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Right Arrow 33"/>
              <p:cNvSpPr/>
              <p:nvPr/>
            </p:nvSpPr>
            <p:spPr>
              <a:xfrm rot="16200000">
                <a:off x="4198241" y="3413819"/>
                <a:ext cx="566080" cy="669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37506" y="3709118"/>
                <a:ext cx="245651" cy="18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748083" y="4075053"/>
                <a:ext cx="4164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173785" y="4803911"/>
                <a:ext cx="5742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n-GB" sz="16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939448" y="4072003"/>
                <a:ext cx="177023" cy="189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n-GB" sz="12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4894588" y="2786545"/>
                <a:ext cx="105364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0" name="Group 39"/>
              <p:cNvGrpSpPr/>
              <p:nvPr/>
            </p:nvGrpSpPr>
            <p:grpSpPr>
              <a:xfrm>
                <a:off x="2979694" y="3502858"/>
                <a:ext cx="366974" cy="356909"/>
                <a:chOff x="3569646" y="3569990"/>
                <a:chExt cx="291885" cy="233711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73" name="Flowchart: Collate 72"/>
                <p:cNvSpPr/>
                <p:nvPr/>
              </p:nvSpPr>
              <p:spPr>
                <a:xfrm rot="5400000">
                  <a:off x="3658707" y="3480929"/>
                  <a:ext cx="113764" cy="291885"/>
                </a:xfrm>
                <a:prstGeom prst="flowChartCollat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ar-IQ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Flowchart: Delay 73"/>
                <p:cNvSpPr/>
                <p:nvPr/>
              </p:nvSpPr>
              <p:spPr>
                <a:xfrm rot="5400000">
                  <a:off x="3675042" y="3705578"/>
                  <a:ext cx="80104" cy="116142"/>
                </a:xfrm>
                <a:prstGeom prst="flowChartDelay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ar-IQ"/>
                </a:p>
              </p:txBody>
            </p:sp>
            <p:cxnSp>
              <p:nvCxnSpPr>
                <p:cNvPr id="75" name="Straight Connector 74"/>
                <p:cNvCxnSpPr>
                  <a:stCxn id="73" idx="1"/>
                  <a:endCxn id="74" idx="1"/>
                </p:cNvCxnSpPr>
                <p:nvPr/>
              </p:nvCxnSpPr>
              <p:spPr>
                <a:xfrm flipH="1">
                  <a:off x="3715094" y="3626872"/>
                  <a:ext cx="496" cy="96725"/>
                </a:xfrm>
                <a:prstGeom prst="line">
                  <a:avLst/>
                </a:prstGeom>
                <a:grpFill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Arrow Connector 40"/>
              <p:cNvCxnSpPr/>
              <p:nvPr/>
            </p:nvCxnSpPr>
            <p:spPr>
              <a:xfrm flipV="1">
                <a:off x="3144219" y="3908893"/>
                <a:ext cx="0" cy="4572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03767" y="4622940"/>
                <a:ext cx="1131921" cy="30777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Comparator</a:t>
                </a:r>
                <a:endPara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flipV="1">
                <a:off x="5320288" y="4469408"/>
                <a:ext cx="1506" cy="336797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3362963" y="3607721"/>
                <a:ext cx="853136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4894588" y="4333449"/>
                <a:ext cx="40194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3042401" y="2599547"/>
                <a:ext cx="7637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Process</a:t>
                </a:r>
                <a:endPara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87869" y="4153320"/>
                <a:ext cx="17559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 control element</a:t>
                </a:r>
                <a:endPara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25746" y="1798387"/>
                <a:ext cx="120385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measuring element</a:t>
                </a:r>
                <a:endPara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207518" y="4172820"/>
                <a:ext cx="219013" cy="26085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626077" y="2701967"/>
                <a:ext cx="126749" cy="155356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004132" y="4095091"/>
                <a:ext cx="895325" cy="492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Controller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708315" y="4300007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/>
              <p:cNvCxnSpPr/>
              <p:nvPr/>
            </p:nvCxnSpPr>
            <p:spPr>
              <a:xfrm flipH="1">
                <a:off x="3146809" y="4375083"/>
                <a:ext cx="85085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3454478" y="4300007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3063704" y="4009339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3081929" y="4188695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Straight Arrow Connector 56"/>
              <p:cNvCxnSpPr>
                <a:stCxn id="48" idx="1"/>
              </p:cNvCxnSpPr>
              <p:nvPr/>
            </p:nvCxnSpPr>
            <p:spPr>
              <a:xfrm flipH="1">
                <a:off x="5756938" y="2167719"/>
                <a:ext cx="568808" cy="4581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5528221" y="4450159"/>
                <a:ext cx="412742" cy="26272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2499212" y="3742461"/>
                <a:ext cx="395485" cy="3772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1461495" y="4436942"/>
                <a:ext cx="1208715" cy="30777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 Valve</a:t>
                </a:r>
                <a:endPara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5689451" y="2862883"/>
                <a:ext cx="0" cy="146304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5408909" y="4325923"/>
                <a:ext cx="274320" cy="0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V="1">
                <a:off x="3651633" y="2496209"/>
                <a:ext cx="293839" cy="985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ctangle 63"/>
              <p:cNvSpPr/>
              <p:nvPr/>
            </p:nvSpPr>
            <p:spPr>
              <a:xfrm>
                <a:off x="3556077" y="4021137"/>
                <a:ext cx="17702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GB" sz="12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6297520" y="4540634"/>
              <a:ext cx="7233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3016155" y="127396"/>
            <a:ext cx="9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3200" dirty="0" smtClean="0"/>
              <a:t>الحيد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84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41694" y="1065671"/>
                <a:ext cx="9526140" cy="27524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Mathematically, offset in </a:t>
                </a:r>
                <a:r>
                  <a:rPr lang="en-US" sz="20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Regulator</a:t>
                </a:r>
                <a:r>
                  <a:rPr lang="en-US" sz="20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closed loop is defined as: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𝑓𝑖𝑛𝑎𝑙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𝑣𝑎𝑙𝑢𝑒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𝑐𝑜𝑛𝑡𝑟𝑜𝑙𝑙𝑒𝑑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𝑣𝑎𝑟𝑖𝑎𝑏𝑙𝑒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……… 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sz="20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………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</m:oMath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sz="20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 </m:t>
                          </m:r>
                          <m: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</m:t>
                          </m:r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……… 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 </m:t>
                          </m:r>
                        </m:e>
                      </m:func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94" y="1065671"/>
                <a:ext cx="9526140" cy="2752420"/>
              </a:xfrm>
              <a:prstGeom prst="rect">
                <a:avLst/>
              </a:prstGeom>
              <a:blipFill>
                <a:blip r:embed="rId2"/>
                <a:stretch>
                  <a:fillRect l="-575" t="-11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41694" y="4032252"/>
                <a:ext cx="9526140" cy="232409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in </a:t>
                </a:r>
                <a:r>
                  <a:rPr lang="en-US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Servo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closed loop is given by: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𝐶h𝑎𝑛𝑔𝑒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𝑠𝑒𝑡𝑝𝑜𝑖𝑛𝑡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𝑓𝑖𝑛𝑎𝑙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𝑐𝑜𝑛𝑡𝑟𝑜𝑙𝑙𝑒𝑑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𝑣𝑎𝑟𝑖𝑎𝑏𝑙𝑒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…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𝑂𝑓𝑓𝑠𝑒𝑡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 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𝑆𝑒𝑡𝑝𝑜𝑖𝑛𝑡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          ………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=∆ 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𝑆𝑒𝑡𝑝𝑜𝑖𝑛𝑡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 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           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……… 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 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94" y="4032252"/>
                <a:ext cx="9526140" cy="2324098"/>
              </a:xfrm>
              <a:prstGeom prst="rect">
                <a:avLst/>
              </a:prstGeom>
              <a:blipFill>
                <a:blip r:embed="rId3"/>
                <a:stretch>
                  <a:fillRect l="-447" t="-2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41694" y="266093"/>
            <a:ext cx="429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offset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6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0585" y="510338"/>
            <a:ext cx="6096000" cy="9852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Consider the following closed system: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32600" y="904164"/>
            <a:ext cx="6900145" cy="2348229"/>
            <a:chOff x="-133013" y="0"/>
            <a:chExt cx="4830131" cy="1801241"/>
          </a:xfrm>
        </p:grpSpPr>
        <p:sp>
          <p:nvSpPr>
            <p:cNvPr id="5" name="TextBox 2"/>
            <p:cNvSpPr txBox="1"/>
            <p:nvPr/>
          </p:nvSpPr>
          <p:spPr>
            <a:xfrm>
              <a:off x="2678803" y="45129"/>
              <a:ext cx="485588" cy="39586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38693" y="531533"/>
              <a:ext cx="343697" cy="335898"/>
              <a:chOff x="3438693" y="531533"/>
              <a:chExt cx="410308" cy="425333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438693" y="531533"/>
                <a:ext cx="410308" cy="4253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18"/>
                  <p:cNvSpPr txBox="1"/>
                  <p:nvPr/>
                </p:nvSpPr>
                <p:spPr>
                  <a:xfrm>
                    <a:off x="3482219" y="576010"/>
                    <a:ext cx="288811" cy="3197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9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900" i="1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nary>
                        </m:oMath>
                      </m:oMathPara>
                    </a14:m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0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2219" y="576010"/>
                    <a:ext cx="288811" cy="31971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103509" t="-144444" r="-105263" b="-23703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" name="Straight Arrow Connector 6"/>
            <p:cNvCxnSpPr/>
            <p:nvPr/>
          </p:nvCxnSpPr>
          <p:spPr>
            <a:xfrm flipV="1">
              <a:off x="2246822" y="243059"/>
              <a:ext cx="431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5"/>
                <p:cNvSpPr txBox="1"/>
                <p:nvPr/>
              </p:nvSpPr>
              <p:spPr>
                <a:xfrm>
                  <a:off x="1776471" y="80546"/>
                  <a:ext cx="541858" cy="306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b>
                      </m:sSub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6471" y="80546"/>
                  <a:ext cx="541858" cy="306910"/>
                </a:xfrm>
                <a:prstGeom prst="rect">
                  <a:avLst/>
                </a:prstGeom>
                <a:blipFill>
                  <a:blip r:embed="rId3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6"/>
                <p:cNvSpPr txBox="1"/>
                <p:nvPr/>
              </p:nvSpPr>
              <p:spPr>
                <a:xfrm>
                  <a:off x="2234469" y="917151"/>
                  <a:ext cx="505623" cy="259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16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𝑄</m:t>
                      </m:r>
                    </m:oMath>
                  </a14:m>
                  <a:r>
                    <a:rPr lang="en-US" sz="1600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4469" y="917151"/>
                  <a:ext cx="505623" cy="259692"/>
                </a:xfrm>
                <a:prstGeom prst="rect">
                  <a:avLst/>
                </a:prstGeom>
                <a:blipFill>
                  <a:blip r:embed="rId4"/>
                  <a:stretch>
                    <a:fillRect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7"/>
            <p:cNvSpPr txBox="1"/>
            <p:nvPr/>
          </p:nvSpPr>
          <p:spPr>
            <a:xfrm>
              <a:off x="2678803" y="918587"/>
              <a:ext cx="501625" cy="43184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95661" y="694648"/>
              <a:ext cx="3599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3180429" y="243059"/>
              <a:ext cx="430113" cy="28847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flipV="1">
              <a:off x="3189220" y="867431"/>
              <a:ext cx="430113" cy="28847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246822" y="1167993"/>
              <a:ext cx="431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2"/>
                <p:cNvSpPr txBox="1"/>
                <p:nvPr/>
              </p:nvSpPr>
              <p:spPr>
                <a:xfrm>
                  <a:off x="2538563" y="917020"/>
                  <a:ext cx="753712" cy="4288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6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8563" y="917020"/>
                  <a:ext cx="753712" cy="42883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3"/>
                <p:cNvSpPr txBox="1"/>
                <p:nvPr/>
              </p:nvSpPr>
              <p:spPr>
                <a:xfrm>
                  <a:off x="2536236" y="0"/>
                  <a:ext cx="754347" cy="47354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6236" y="0"/>
                  <a:ext cx="754347" cy="47354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4"/>
                <p:cNvSpPr txBox="1"/>
                <p:nvPr/>
              </p:nvSpPr>
              <p:spPr>
                <a:xfrm>
                  <a:off x="4189791" y="531533"/>
                  <a:ext cx="507327" cy="306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(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9791" y="531533"/>
                  <a:ext cx="507327" cy="306910"/>
                </a:xfrm>
                <a:prstGeom prst="rect">
                  <a:avLst/>
                </a:prstGeom>
                <a:blipFill>
                  <a:blip r:embed="rId7"/>
                  <a:stretch>
                    <a:fillRect t="-9091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5"/>
                <p:cNvSpPr txBox="1"/>
                <p:nvPr/>
              </p:nvSpPr>
              <p:spPr>
                <a:xfrm>
                  <a:off x="3375775" y="342397"/>
                  <a:ext cx="189222" cy="2697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5775" y="342397"/>
                  <a:ext cx="189222" cy="26978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6"/>
                <p:cNvSpPr txBox="1"/>
                <p:nvPr/>
              </p:nvSpPr>
              <p:spPr>
                <a:xfrm>
                  <a:off x="3406842" y="775326"/>
                  <a:ext cx="189222" cy="2697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6842" y="775326"/>
                  <a:ext cx="189222" cy="26978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/>
            <p:cNvSpPr/>
            <p:nvPr/>
          </p:nvSpPr>
          <p:spPr>
            <a:xfrm>
              <a:off x="1861309" y="994122"/>
              <a:ext cx="373160" cy="24148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73104" y="1007859"/>
              <a:ext cx="373160" cy="2277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48096" y="994121"/>
              <a:ext cx="287987" cy="287898"/>
              <a:chOff x="748096" y="994121"/>
              <a:chExt cx="410308" cy="425333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48096" y="994121"/>
                <a:ext cx="410308" cy="4253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23"/>
                  <p:cNvSpPr txBox="1"/>
                  <p:nvPr/>
                </p:nvSpPr>
                <p:spPr>
                  <a:xfrm>
                    <a:off x="765276" y="997765"/>
                    <a:ext cx="288590" cy="400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7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700" i="1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nary>
                        </m:oMath>
                      </m:oMathPara>
                    </a14:m>
                    <a:endParaRPr lang="en-US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8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5276" y="997765"/>
                    <a:ext cx="288590" cy="40030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93617" t="-103448" r="-91489" b="-1482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3" name="Rectangle 22"/>
            <p:cNvSpPr/>
            <p:nvPr/>
          </p:nvSpPr>
          <p:spPr>
            <a:xfrm>
              <a:off x="2102339" y="1519540"/>
              <a:ext cx="431981" cy="2817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316115" y="1140262"/>
              <a:ext cx="431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31"/>
                <p:cNvSpPr txBox="1"/>
                <p:nvPr/>
              </p:nvSpPr>
              <p:spPr>
                <a:xfrm>
                  <a:off x="-133013" y="745885"/>
                  <a:ext cx="674644" cy="325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𝑠𝑝</m:t>
                          </m:r>
                        </m:sub>
                      </m:sSub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3013" y="745885"/>
                  <a:ext cx="674644" cy="325059"/>
                </a:xfrm>
                <a:prstGeom prst="rect">
                  <a:avLst/>
                </a:prstGeom>
                <a:blipFill>
                  <a:blip r:embed="rId11"/>
                  <a:stretch>
                    <a:fillRect t="-7246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32"/>
                <p:cNvSpPr txBox="1"/>
                <p:nvPr/>
              </p:nvSpPr>
              <p:spPr>
                <a:xfrm>
                  <a:off x="620515" y="1205953"/>
                  <a:ext cx="189222" cy="2697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515" y="1205953"/>
                  <a:ext cx="189222" cy="26978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33"/>
                <p:cNvSpPr txBox="1"/>
                <p:nvPr/>
              </p:nvSpPr>
              <p:spPr>
                <a:xfrm>
                  <a:off x="478871" y="857477"/>
                  <a:ext cx="189222" cy="2697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71" y="857477"/>
                  <a:ext cx="189222" cy="26978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1546264" y="1155903"/>
              <a:ext cx="3239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36083" y="1155903"/>
              <a:ext cx="14399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37"/>
                <p:cNvSpPr txBox="1"/>
                <p:nvPr/>
              </p:nvSpPr>
              <p:spPr>
                <a:xfrm>
                  <a:off x="1084423" y="972783"/>
                  <a:ext cx="550521" cy="306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4423" y="972783"/>
                  <a:ext cx="550521" cy="3069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8"/>
                <p:cNvSpPr txBox="1"/>
                <p:nvPr/>
              </p:nvSpPr>
              <p:spPr>
                <a:xfrm>
                  <a:off x="1794124" y="956047"/>
                  <a:ext cx="524510" cy="306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4124" y="956047"/>
                  <a:ext cx="524510" cy="3069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9"/>
                <p:cNvSpPr txBox="1"/>
                <p:nvPr/>
              </p:nvSpPr>
              <p:spPr>
                <a:xfrm>
                  <a:off x="2059510" y="1514830"/>
                  <a:ext cx="520700" cy="283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3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9510" y="1514830"/>
                  <a:ext cx="520700" cy="28330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>
            <a:xfrm>
              <a:off x="3975653" y="690657"/>
              <a:ext cx="0" cy="972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2524896" y="1681081"/>
              <a:ext cx="144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512210" y="1119952"/>
              <a:ext cx="0" cy="1188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918210" y="1282019"/>
              <a:ext cx="0" cy="44171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60764" y="3818524"/>
                <a:ext cx="10984923" cy="23759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unit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step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en-GB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the time constant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the closed loop, the final value of response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(∞)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offset. Sketch the response.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Repeat (a) for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Conclude the effect of the controller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the time constant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offset.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Repeat (a and b) for unit step change in </a:t>
                </a:r>
                <a:r>
                  <a:rPr lang="en-US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set point.(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Homework</a:t>
                </a:r>
                <a:r>
                  <a:rPr lang="en-US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64" y="3818524"/>
                <a:ext cx="10984923" cy="2375971"/>
              </a:xfrm>
              <a:prstGeom prst="rect">
                <a:avLst/>
              </a:prstGeom>
              <a:blipFill>
                <a:blip r:embed="rId16"/>
                <a:stretch>
                  <a:fillRect l="-777" t="-2051" r="-832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82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9555" y="373252"/>
            <a:ext cx="1598950" cy="40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4851" y="1006173"/>
                <a:ext cx="9608695" cy="18685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1" indent="-285750">
                  <a:lnSpc>
                    <a:spcPct val="107000"/>
                  </a:lnSpc>
                  <a:buFont typeface="+mj-lt"/>
                  <a:buAutoNum type="alphaLcPeriod"/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Unit step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GB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that means the loop is regulator.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51" y="1006173"/>
                <a:ext cx="9608695" cy="1868588"/>
              </a:xfrm>
              <a:prstGeom prst="rect">
                <a:avLst/>
              </a:prstGeom>
              <a:blipFill>
                <a:blip r:embed="rId2"/>
                <a:stretch>
                  <a:fillRect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01811" y="2738304"/>
                <a:ext cx="28103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𝐢𝐦𝐞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𝐜𝐨𝐧𝐬𝐭𝐚𝐧𝐭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811" y="2738304"/>
                <a:ext cx="281038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4643" y="3127298"/>
                <a:ext cx="6096000" cy="22200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43" y="3127298"/>
                <a:ext cx="6096000" cy="22200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4643" y="5390516"/>
                <a:ext cx="5421805" cy="401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Final value of the response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75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(∞)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43" y="5390516"/>
                <a:ext cx="5421805" cy="401007"/>
              </a:xfrm>
              <a:prstGeom prst="rect">
                <a:avLst/>
              </a:prstGeom>
              <a:blipFill>
                <a:blip r:embed="rId5"/>
                <a:stretch>
                  <a:fillRect l="-899" t="-4545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4597" y="5834710"/>
                <a:ext cx="1492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97" y="5834710"/>
                <a:ext cx="1492716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14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9672" y="1033035"/>
                <a:ext cx="9228944" cy="1293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𝑂𝑓𝑓𝑠𝑒𝑡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 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∗[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75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𝑜𝑓𝑓𝑠𝑒𝑡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72" y="1033035"/>
                <a:ext cx="9228944" cy="12934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328691" y="2326466"/>
            <a:ext cx="4425565" cy="2689119"/>
            <a:chOff x="0" y="0"/>
            <a:chExt cx="2785357" cy="14727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7"/>
                <p:cNvSpPr txBox="1"/>
                <p:nvPr/>
              </p:nvSpPr>
              <p:spPr>
                <a:xfrm>
                  <a:off x="0" y="596794"/>
                  <a:ext cx="483235" cy="21912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𝑦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96794"/>
                  <a:ext cx="483235" cy="219124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48"/>
                <p:cNvSpPr txBox="1"/>
                <p:nvPr/>
              </p:nvSpPr>
              <p:spPr>
                <a:xfrm>
                  <a:off x="1016011" y="1253595"/>
                  <a:ext cx="482600" cy="21912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6011" y="1253595"/>
                  <a:ext cx="482600" cy="21912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/>
            <p:cNvCxnSpPr/>
            <p:nvPr/>
          </p:nvCxnSpPr>
          <p:spPr>
            <a:xfrm flipV="1">
              <a:off x="635762" y="0"/>
              <a:ext cx="0" cy="12028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25373" y="1200778"/>
              <a:ext cx="14548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33"/>
            <p:cNvSpPr txBox="1"/>
            <p:nvPr/>
          </p:nvSpPr>
          <p:spPr>
            <a:xfrm>
              <a:off x="2123687" y="638731"/>
              <a:ext cx="661670" cy="2191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offset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618761" y="439692"/>
              <a:ext cx="1215621" cy="0"/>
            </a:xfrm>
            <a:prstGeom prst="line">
              <a:avLst/>
            </a:prstGeom>
            <a:ln w="9525"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638647" y="462801"/>
              <a:ext cx="1195735" cy="721071"/>
            </a:xfrm>
            <a:custGeom>
              <a:avLst/>
              <a:gdLst>
                <a:gd name="connsiteX0" fmla="*/ 0 w 969540"/>
                <a:gd name="connsiteY0" fmla="*/ 539503 h 539503"/>
                <a:gd name="connsiteX1" fmla="*/ 303268 w 969540"/>
                <a:gd name="connsiteY1" fmla="*/ 176500 h 539503"/>
                <a:gd name="connsiteX2" fmla="*/ 601942 w 969540"/>
                <a:gd name="connsiteY2" fmla="*/ 24865 h 539503"/>
                <a:gd name="connsiteX3" fmla="*/ 969540 w 969540"/>
                <a:gd name="connsiteY3" fmla="*/ 1891 h 53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540" h="539503">
                  <a:moveTo>
                    <a:pt x="0" y="539503"/>
                  </a:moveTo>
                  <a:cubicBezTo>
                    <a:pt x="101472" y="400888"/>
                    <a:pt x="202944" y="262273"/>
                    <a:pt x="303268" y="176500"/>
                  </a:cubicBezTo>
                  <a:cubicBezTo>
                    <a:pt x="403592" y="90727"/>
                    <a:pt x="490897" y="53967"/>
                    <a:pt x="601942" y="24865"/>
                  </a:cubicBezTo>
                  <a:cubicBezTo>
                    <a:pt x="712987" y="-4237"/>
                    <a:pt x="841263" y="-1173"/>
                    <a:pt x="969540" y="189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51"/>
                <p:cNvSpPr txBox="1"/>
                <p:nvPr/>
              </p:nvSpPr>
              <p:spPr>
                <a:xfrm>
                  <a:off x="139693" y="323696"/>
                  <a:ext cx="482600" cy="20226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75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693" y="323696"/>
                  <a:ext cx="482600" cy="20226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/>
            <p:nvPr/>
          </p:nvCxnSpPr>
          <p:spPr>
            <a:xfrm>
              <a:off x="2075533" y="446902"/>
              <a:ext cx="0" cy="720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51"/>
                <p:cNvSpPr txBox="1"/>
                <p:nvPr/>
              </p:nvSpPr>
              <p:spPr>
                <a:xfrm>
                  <a:off x="361472" y="1068183"/>
                  <a:ext cx="318770" cy="18541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472" y="1068183"/>
                  <a:ext cx="318770" cy="18541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70702" y="5532240"/>
                <a:ext cx="7315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𝐅𝐨𝐫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𝐊</m:t>
                          </m:r>
                        </m:e>
                        <m:sub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𝛕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       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𝐨𝐟𝐟𝐬𝐞𝐭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02" y="5532240"/>
                <a:ext cx="731597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870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0849" y="218011"/>
                <a:ext cx="18941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For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49" y="218011"/>
                <a:ext cx="189417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40849" y="659519"/>
                <a:ext cx="7769751" cy="1130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428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49" y="659519"/>
                <a:ext cx="7769751" cy="1130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02866" y="1790085"/>
                <a:ext cx="2869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𝐢𝐦𝐞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𝐜𝐨𝐧𝐬𝐭𝐚𝐧𝐭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285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66" y="1790085"/>
                <a:ext cx="28696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34895" y="2054553"/>
                <a:ext cx="6096000" cy="230274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428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285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428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285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895" y="2054553"/>
                <a:ext cx="6096000" cy="2302746"/>
              </a:xfrm>
              <a:prstGeom prst="rect">
                <a:avLst/>
              </a:prstGeom>
              <a:blipFill>
                <a:blip r:embed="rId5"/>
                <a:stretch>
                  <a:fillRect b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64124" y="4366251"/>
                <a:ext cx="6096000" cy="6973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</a:pP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Final value of the response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428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−(∞)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428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24" y="4366251"/>
                <a:ext cx="6096000" cy="697370"/>
              </a:xfrm>
              <a:prstGeom prst="rect">
                <a:avLst/>
              </a:prstGeom>
              <a:blipFill>
                <a:blip r:embed="rId6"/>
                <a:stretch>
                  <a:fillRect l="-800" t="-2609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4562" y="5063621"/>
                <a:ext cx="8584330" cy="1045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∗[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428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285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428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62" y="5063621"/>
                <a:ext cx="8584330" cy="1045864"/>
              </a:xfrm>
              <a:prstGeom prst="rect">
                <a:avLst/>
              </a:prstGeom>
              <a:blipFill>
                <a:blip r:embed="rId7"/>
                <a:stretch>
                  <a:fillRect l="-355" b="-4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8020385" y="3471521"/>
            <a:ext cx="3656953" cy="2802649"/>
            <a:chOff x="77057" y="-352622"/>
            <a:chExt cx="2708300" cy="1927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47"/>
                <p:cNvSpPr txBox="1"/>
                <p:nvPr/>
              </p:nvSpPr>
              <p:spPr>
                <a:xfrm>
                  <a:off x="318836" y="-352622"/>
                  <a:ext cx="483235" cy="27510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𝑦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836" y="-352622"/>
                  <a:ext cx="483235" cy="275106"/>
                </a:xfrm>
                <a:prstGeom prst="rect">
                  <a:avLst/>
                </a:prstGeom>
                <a:blipFill>
                  <a:blip r:embed="rId8"/>
                  <a:stretch>
                    <a:fillRect r="-3738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48"/>
                <p:cNvSpPr txBox="1"/>
                <p:nvPr/>
              </p:nvSpPr>
              <p:spPr>
                <a:xfrm>
                  <a:off x="1031311" y="1299305"/>
                  <a:ext cx="482600" cy="27510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311" y="1299305"/>
                  <a:ext cx="482600" cy="27510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/>
            <p:nvPr/>
          </p:nvCxnSpPr>
          <p:spPr>
            <a:xfrm flipV="1">
              <a:off x="635762" y="0"/>
              <a:ext cx="0" cy="12028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635762" y="1202892"/>
              <a:ext cx="14548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33"/>
            <p:cNvSpPr txBox="1"/>
            <p:nvPr/>
          </p:nvSpPr>
          <p:spPr>
            <a:xfrm>
              <a:off x="2123687" y="638731"/>
              <a:ext cx="661670" cy="3174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offset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618761" y="439692"/>
              <a:ext cx="1215621" cy="0"/>
            </a:xfrm>
            <a:prstGeom prst="line">
              <a:avLst/>
            </a:prstGeom>
            <a:ln w="9525"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638647" y="462801"/>
              <a:ext cx="1195735" cy="721071"/>
            </a:xfrm>
            <a:custGeom>
              <a:avLst/>
              <a:gdLst>
                <a:gd name="connsiteX0" fmla="*/ 0 w 969540"/>
                <a:gd name="connsiteY0" fmla="*/ 539503 h 539503"/>
                <a:gd name="connsiteX1" fmla="*/ 303268 w 969540"/>
                <a:gd name="connsiteY1" fmla="*/ 176500 h 539503"/>
                <a:gd name="connsiteX2" fmla="*/ 601942 w 969540"/>
                <a:gd name="connsiteY2" fmla="*/ 24865 h 539503"/>
                <a:gd name="connsiteX3" fmla="*/ 969540 w 969540"/>
                <a:gd name="connsiteY3" fmla="*/ 1891 h 53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540" h="539503">
                  <a:moveTo>
                    <a:pt x="0" y="539503"/>
                  </a:moveTo>
                  <a:cubicBezTo>
                    <a:pt x="101472" y="400888"/>
                    <a:pt x="202944" y="262273"/>
                    <a:pt x="303268" y="176500"/>
                  </a:cubicBezTo>
                  <a:cubicBezTo>
                    <a:pt x="403592" y="90727"/>
                    <a:pt x="490897" y="53967"/>
                    <a:pt x="601942" y="24865"/>
                  </a:cubicBezTo>
                  <a:cubicBezTo>
                    <a:pt x="712987" y="-4237"/>
                    <a:pt x="841263" y="-1173"/>
                    <a:pt x="969540" y="189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51"/>
                <p:cNvSpPr txBox="1"/>
                <p:nvPr/>
              </p:nvSpPr>
              <p:spPr>
                <a:xfrm>
                  <a:off x="77057" y="323696"/>
                  <a:ext cx="482600" cy="25394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428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57" y="323696"/>
                  <a:ext cx="482600" cy="253944"/>
                </a:xfrm>
                <a:prstGeom prst="rect">
                  <a:avLst/>
                </a:prstGeom>
                <a:blipFill>
                  <a:blip r:embed="rId10"/>
                  <a:stretch>
                    <a:fillRect r="-121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2075533" y="446902"/>
              <a:ext cx="0" cy="720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51"/>
                <p:cNvSpPr txBox="1"/>
                <p:nvPr/>
              </p:nvSpPr>
              <p:spPr>
                <a:xfrm>
                  <a:off x="361472" y="1068183"/>
                  <a:ext cx="318770" cy="25394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472" y="1068183"/>
                  <a:ext cx="318770" cy="25394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24562" y="6184234"/>
                <a:ext cx="70739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𝐅𝐨𝐫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𝐊</m:t>
                          </m:r>
                        </m:e>
                        <m:sub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, 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𝛕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𝟐𝟖𝟓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       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𝐨𝐟𝐟𝐬𝐞𝐭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𝟒𝟐𝟖</m:t>
                      </m:r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62" y="6184234"/>
                <a:ext cx="707392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2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0928" y="292962"/>
                <a:ext cx="18941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For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8" y="292962"/>
                <a:ext cx="189417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9651" y="839369"/>
                <a:ext cx="10188315" cy="1026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51" y="839369"/>
                <a:ext cx="10188315" cy="1026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20928" y="2012294"/>
                <a:ext cx="29386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𝐢𝐦𝐞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𝐜𝐨𝐧𝐬𝐭𝐚𝐧𝐭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8" y="2012294"/>
                <a:ext cx="293862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0928" y="2193663"/>
                <a:ext cx="6096000" cy="23539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8" y="2193663"/>
                <a:ext cx="6096000" cy="2353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0928" y="4365641"/>
                <a:ext cx="6096000" cy="17675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Final value of the response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23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−(∞)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23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∗[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23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8" y="4365641"/>
                <a:ext cx="6096000" cy="1767535"/>
              </a:xfrm>
              <a:prstGeom prst="rect">
                <a:avLst/>
              </a:prstGeom>
              <a:blipFill>
                <a:blip r:embed="rId6"/>
                <a:stretch>
                  <a:fillRect l="-800" t="-345" b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641517" y="3380606"/>
            <a:ext cx="3712283" cy="2571869"/>
            <a:chOff x="0" y="0"/>
            <a:chExt cx="2785357" cy="15241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47"/>
                <p:cNvSpPr txBox="1"/>
                <p:nvPr/>
              </p:nvSpPr>
              <p:spPr>
                <a:xfrm>
                  <a:off x="0" y="596794"/>
                  <a:ext cx="483235" cy="23712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𝑦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96794"/>
                  <a:ext cx="483235" cy="237120"/>
                </a:xfrm>
                <a:prstGeom prst="rect">
                  <a:avLst/>
                </a:prstGeom>
                <a:blipFill>
                  <a:blip r:embed="rId7"/>
                  <a:stretch>
                    <a:fillRect r="-5714" b="-1692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48"/>
                <p:cNvSpPr txBox="1"/>
                <p:nvPr/>
              </p:nvSpPr>
              <p:spPr>
                <a:xfrm>
                  <a:off x="1175384" y="1287062"/>
                  <a:ext cx="482600" cy="23711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5384" y="1287062"/>
                  <a:ext cx="482600" cy="23711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>
            <a:xfrm flipV="1">
              <a:off x="635762" y="0"/>
              <a:ext cx="0" cy="12028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25373" y="1200778"/>
              <a:ext cx="14548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33"/>
            <p:cNvSpPr txBox="1"/>
            <p:nvPr/>
          </p:nvSpPr>
          <p:spPr>
            <a:xfrm>
              <a:off x="2123687" y="638731"/>
              <a:ext cx="661670" cy="2371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offset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618761" y="439692"/>
              <a:ext cx="1215621" cy="0"/>
            </a:xfrm>
            <a:prstGeom prst="line">
              <a:avLst/>
            </a:prstGeom>
            <a:ln w="9525"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638647" y="462801"/>
              <a:ext cx="1195735" cy="721071"/>
            </a:xfrm>
            <a:custGeom>
              <a:avLst/>
              <a:gdLst>
                <a:gd name="connsiteX0" fmla="*/ 0 w 969540"/>
                <a:gd name="connsiteY0" fmla="*/ 539503 h 539503"/>
                <a:gd name="connsiteX1" fmla="*/ 303268 w 969540"/>
                <a:gd name="connsiteY1" fmla="*/ 176500 h 539503"/>
                <a:gd name="connsiteX2" fmla="*/ 601942 w 969540"/>
                <a:gd name="connsiteY2" fmla="*/ 24865 h 539503"/>
                <a:gd name="connsiteX3" fmla="*/ 969540 w 969540"/>
                <a:gd name="connsiteY3" fmla="*/ 1891 h 53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540" h="539503">
                  <a:moveTo>
                    <a:pt x="0" y="539503"/>
                  </a:moveTo>
                  <a:cubicBezTo>
                    <a:pt x="101472" y="400888"/>
                    <a:pt x="202944" y="262273"/>
                    <a:pt x="303268" y="176500"/>
                  </a:cubicBezTo>
                  <a:cubicBezTo>
                    <a:pt x="403592" y="90727"/>
                    <a:pt x="490897" y="53967"/>
                    <a:pt x="601942" y="24865"/>
                  </a:cubicBezTo>
                  <a:cubicBezTo>
                    <a:pt x="712987" y="-4237"/>
                    <a:pt x="841263" y="-1173"/>
                    <a:pt x="969540" y="189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51"/>
                <p:cNvSpPr txBox="1"/>
                <p:nvPr/>
              </p:nvSpPr>
              <p:spPr>
                <a:xfrm>
                  <a:off x="77057" y="323696"/>
                  <a:ext cx="482600" cy="2188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23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57" y="323696"/>
                  <a:ext cx="482600" cy="21887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>
              <a:off x="2075533" y="446902"/>
              <a:ext cx="0" cy="720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51"/>
                <p:cNvSpPr txBox="1"/>
                <p:nvPr/>
              </p:nvSpPr>
              <p:spPr>
                <a:xfrm>
                  <a:off x="361472" y="1068183"/>
                  <a:ext cx="318770" cy="2188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472" y="1068183"/>
                  <a:ext cx="318770" cy="21887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29651" y="6173572"/>
                <a:ext cx="56268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𝐅𝐨𝐫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𝐊</m:t>
                          </m:r>
                        </m:e>
                        <m:sub>
                          <m:r>
                            <a:rPr lang="en-US" sz="20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, 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𝛕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       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𝐨𝐟𝐟𝐬𝐞𝐭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en-US" sz="20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51" y="6173572"/>
                <a:ext cx="5626861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14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19790" y="561937"/>
                <a:ext cx="10263266" cy="421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c. For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three values of controller gain Kc, the values of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offset are given in Table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90" y="561937"/>
                <a:ext cx="10263266" cy="421654"/>
              </a:xfrm>
              <a:prstGeom prst="rect">
                <a:avLst/>
              </a:prstGeom>
              <a:blipFill>
                <a:blip r:embed="rId2"/>
                <a:stretch>
                  <a:fillRect t="-7246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8929448"/>
                  </p:ext>
                </p:extLst>
              </p:nvPr>
            </p:nvGraphicFramePr>
            <p:xfrm>
              <a:off x="1304144" y="1573275"/>
              <a:ext cx="4463223" cy="20542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02573">
                      <a:extLst>
                        <a:ext uri="{9D8B030D-6E8A-4147-A177-3AD203B41FA5}">
                          <a16:colId xmlns:a16="http://schemas.microsoft.com/office/drawing/2014/main" val="1084941566"/>
                        </a:ext>
                      </a:extLst>
                    </a:gridCol>
                    <a:gridCol w="1392677">
                      <a:extLst>
                        <a:ext uri="{9D8B030D-6E8A-4147-A177-3AD203B41FA5}">
                          <a16:colId xmlns:a16="http://schemas.microsoft.com/office/drawing/2014/main" val="497079963"/>
                        </a:ext>
                      </a:extLst>
                    </a:gridCol>
                    <a:gridCol w="1667973">
                      <a:extLst>
                        <a:ext uri="{9D8B030D-6E8A-4147-A177-3AD203B41FA5}">
                          <a16:colId xmlns:a16="http://schemas.microsoft.com/office/drawing/2014/main" val="3773330672"/>
                        </a:ext>
                      </a:extLst>
                    </a:gridCol>
                  </a:tblGrid>
                  <a:tr h="480377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𝐊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EEAF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EEAF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𝐨𝐟𝐟𝐬𝐞𝐭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EEAF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708094"/>
                      </a:ext>
                    </a:extLst>
                  </a:tr>
                  <a:tr h="49467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7410923"/>
                      </a:ext>
                    </a:extLst>
                  </a:tr>
                  <a:tr h="47968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0.285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0.428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33778354"/>
                      </a:ext>
                    </a:extLst>
                  </a:tr>
                  <a:tr h="59956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0.15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15172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8929448"/>
                  </p:ext>
                </p:extLst>
              </p:nvPr>
            </p:nvGraphicFramePr>
            <p:xfrm>
              <a:off x="1304144" y="1573275"/>
              <a:ext cx="4463223" cy="20542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02573">
                      <a:extLst>
                        <a:ext uri="{9D8B030D-6E8A-4147-A177-3AD203B41FA5}">
                          <a16:colId xmlns:a16="http://schemas.microsoft.com/office/drawing/2014/main" val="1084941566"/>
                        </a:ext>
                      </a:extLst>
                    </a:gridCol>
                    <a:gridCol w="1392677">
                      <a:extLst>
                        <a:ext uri="{9D8B030D-6E8A-4147-A177-3AD203B41FA5}">
                          <a16:colId xmlns:a16="http://schemas.microsoft.com/office/drawing/2014/main" val="497079963"/>
                        </a:ext>
                      </a:extLst>
                    </a:gridCol>
                    <a:gridCol w="1667973">
                      <a:extLst>
                        <a:ext uri="{9D8B030D-6E8A-4147-A177-3AD203B41FA5}">
                          <a16:colId xmlns:a16="http://schemas.microsoft.com/office/drawing/2014/main" val="3773330672"/>
                        </a:ext>
                      </a:extLst>
                    </a:gridCol>
                  </a:tblGrid>
                  <a:tr h="480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3" t="-1266" r="-218615" b="-3303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310" t="-1266" r="-120524" b="-3303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8248" t="-1266" r="-730" b="-3303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708094"/>
                      </a:ext>
                    </a:extLst>
                  </a:tr>
                  <a:tr h="49467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0.75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57410923"/>
                      </a:ext>
                    </a:extLst>
                  </a:tr>
                  <a:tr h="47968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0.285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0.428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33778354"/>
                      </a:ext>
                    </a:extLst>
                  </a:tr>
                  <a:tr h="59956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0.15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0.28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15172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576385" y="1173165"/>
            <a:ext cx="106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09337" y="3886324"/>
                <a:ext cx="10817901" cy="1741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From Table 2,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can conclude that:</a:t>
                </a:r>
                <a:endParaRPr lang="en-US" sz="2000" dirty="0">
                  <a:effectLst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𝝉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∝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𝐼𝑡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𝑝𝑜𝑠𝑖𝑡𝑖𝑣𝑒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𝑒𝑓𝑓𝑒𝑐𝑡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𝑖𝑛𝑐𝑟𝑒𝑎𝑠𝑒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faster response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𝒐𝒇𝒇𝒔𝒆𝒕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∝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𝐼𝑡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𝑝𝑜𝑠𝑖𝑡𝑖𝑣𝑒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𝑒𝑓𝑓𝑒𝑐𝑡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𝑖𝑛𝑐𝑟𝑒𝑎𝑠𝑒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lower value of offset</a:t>
                </a:r>
                <a:r>
                  <a:rPr lang="en-US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i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337" y="3886324"/>
                <a:ext cx="10817901" cy="1741631"/>
              </a:xfrm>
              <a:prstGeom prst="rect">
                <a:avLst/>
              </a:prstGeom>
              <a:blipFill>
                <a:blip r:embed="rId4"/>
                <a:stretch>
                  <a:fillRect l="-620" t="-2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971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99082" y="1266271"/>
            <a:ext cx="8509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 for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your listening</a:t>
            </a:r>
          </a:p>
          <a:p>
            <a:pPr algn="ctr"/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Any ?</a:t>
            </a:r>
          </a:p>
        </p:txBody>
      </p:sp>
    </p:spTree>
    <p:extLst>
      <p:ext uri="{BB962C8B-B14F-4D97-AF65-F5344CB8AC3E}">
        <p14:creationId xmlns:p14="http://schemas.microsoft.com/office/powerpoint/2010/main" val="347527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8006" y="1286639"/>
            <a:ext cx="106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controller is part of a closed loop system in which a process variable is measured, compared to a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set point,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action is taken to correct any deviation from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set point.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Figure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shows the input and output signals related to the controller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56185" y="692203"/>
            <a:ext cx="2272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Controllers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61313" y="3531289"/>
            <a:ext cx="4858603" cy="1169552"/>
            <a:chOff x="2661313" y="3531289"/>
            <a:chExt cx="4858603" cy="11695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599295" y="3562066"/>
                  <a:ext cx="846162" cy="49244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9295" y="3562066"/>
                  <a:ext cx="846162" cy="49244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>
              <a:endCxn id="13" idx="1"/>
            </p:cNvCxnSpPr>
            <p:nvPr/>
          </p:nvCxnSpPr>
          <p:spPr>
            <a:xfrm flipV="1">
              <a:off x="3534770" y="3808288"/>
              <a:ext cx="10645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445457" y="3808288"/>
              <a:ext cx="10645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61313" y="3562066"/>
              <a:ext cx="873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E(s)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32812" y="3531289"/>
              <a:ext cx="887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P(s)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10752" y="4300731"/>
              <a:ext cx="1116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Fig.1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756184" y="4821832"/>
            <a:ext cx="11103719" cy="142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input signal is the error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(E)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which represents the difference between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set point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 measured value of the controlled variable. The controller will manipulate this error signal (multiplying by a constant or integrating or derivation), according to the type of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controller.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966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05301" y="853955"/>
            <a:ext cx="10558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Then the controller will send a manipulating signal P(t) to the final control element(control valve).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5301" y="1479048"/>
                <a:ext cx="6159763" cy="744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𝑇h𝑒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𝑡𝑟𝑎𝑛𝑠𝑓𝑒𝑟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𝑓𝑢𝑛𝑐𝑡𝑖𝑜𝑛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01" y="1479048"/>
                <a:ext cx="6159763" cy="744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3823" y="3343542"/>
            <a:ext cx="301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controllers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3823" y="4012442"/>
            <a:ext cx="5258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Discontinuous controller (on-off)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(B).  Continuous controllers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9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5115" y="716921"/>
            <a:ext cx="505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Discontinuous controller (on-off)</a:t>
            </a:r>
          </a:p>
        </p:txBody>
      </p:sp>
      <p:sp>
        <p:nvSpPr>
          <p:cNvPr id="3" name="Rectangle 2"/>
          <p:cNvSpPr/>
          <p:nvPr/>
        </p:nvSpPr>
        <p:spPr>
          <a:xfrm>
            <a:off x="653397" y="1308999"/>
            <a:ext cx="11068335" cy="1235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Discontinuous controllers sometimes called </a:t>
            </a:r>
            <a:r>
              <a:rPr lang="en-US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two position controllers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or </a:t>
            </a:r>
            <a:r>
              <a:rPr lang="en-US" sz="20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on-off controllers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These types of controllers are normally used when the process variable need no maintained at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precise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value.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07988" y="2905839"/>
            <a:ext cx="10959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 these controllers, the manipulated variable changes between 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discrete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values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35115" y="3493083"/>
            <a:ext cx="11077434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On-off controller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simply drives the manipulated variable from fully closed to fully open depending on the position of the controlled variable relative to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set point.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53397" y="4719781"/>
            <a:ext cx="10657517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common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examples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of on-off control 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are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temperature control in a domestic heating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system,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oven alarm shutdown, refrigerator , Iron, and hot plate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176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275" y="501981"/>
            <a:ext cx="10693600" cy="142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2 shows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error signal, the difference between measured value and the set point, which transmitted to the controller and the controller action which exit from the on-off controller to the final control element.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747354" y="1929936"/>
            <a:ext cx="5410296" cy="3239417"/>
            <a:chOff x="6192251" y="2155011"/>
            <a:chExt cx="4086560" cy="2606401"/>
          </a:xfrm>
        </p:grpSpPr>
        <p:grpSp>
          <p:nvGrpSpPr>
            <p:cNvPr id="4" name="Group 3"/>
            <p:cNvGrpSpPr/>
            <p:nvPr/>
          </p:nvGrpSpPr>
          <p:grpSpPr>
            <a:xfrm>
              <a:off x="6192251" y="2155011"/>
              <a:ext cx="4086560" cy="2606401"/>
              <a:chOff x="4021495" y="983975"/>
              <a:chExt cx="3086000" cy="16920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5307495" y="1275230"/>
                <a:ext cx="1800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" name="Group 5"/>
              <p:cNvGrpSpPr/>
              <p:nvPr/>
            </p:nvGrpSpPr>
            <p:grpSpPr>
              <a:xfrm>
                <a:off x="6055065" y="1027623"/>
                <a:ext cx="354052" cy="244364"/>
                <a:chOff x="4208997" y="1525532"/>
                <a:chExt cx="288000" cy="16005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08997" y="1525532"/>
                  <a:ext cx="288000" cy="0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4488567" y="1525532"/>
                  <a:ext cx="0" cy="160058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 flipH="1">
                <a:off x="6060452" y="1047418"/>
                <a:ext cx="0" cy="24436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 7"/>
              <p:cNvSpPr/>
              <p:nvPr/>
            </p:nvSpPr>
            <p:spPr>
              <a:xfrm>
                <a:off x="5437137" y="1958438"/>
                <a:ext cx="1422577" cy="458819"/>
              </a:xfrm>
              <a:custGeom>
                <a:avLst/>
                <a:gdLst>
                  <a:gd name="connsiteX0" fmla="*/ 0 w 1079819"/>
                  <a:gd name="connsiteY0" fmla="*/ 263128 h 458819"/>
                  <a:gd name="connsiteX1" fmla="*/ 45949 w 1079819"/>
                  <a:gd name="connsiteY1" fmla="*/ 400977 h 458819"/>
                  <a:gd name="connsiteX2" fmla="*/ 174609 w 1079819"/>
                  <a:gd name="connsiteY2" fmla="*/ 433142 h 458819"/>
                  <a:gd name="connsiteX3" fmla="*/ 261913 w 1079819"/>
                  <a:gd name="connsiteY3" fmla="*/ 74734 h 458819"/>
                  <a:gd name="connsiteX4" fmla="*/ 408952 w 1079819"/>
                  <a:gd name="connsiteY4" fmla="*/ 56354 h 458819"/>
                  <a:gd name="connsiteX5" fmla="*/ 491662 w 1079819"/>
                  <a:gd name="connsiteY5" fmla="*/ 423952 h 458819"/>
                  <a:gd name="connsiteX6" fmla="*/ 693841 w 1079819"/>
                  <a:gd name="connsiteY6" fmla="*/ 400977 h 458819"/>
                  <a:gd name="connsiteX7" fmla="*/ 776550 w 1079819"/>
                  <a:gd name="connsiteY7" fmla="*/ 47164 h 458819"/>
                  <a:gd name="connsiteX8" fmla="*/ 946564 w 1079819"/>
                  <a:gd name="connsiteY8" fmla="*/ 42569 h 458819"/>
                  <a:gd name="connsiteX9" fmla="*/ 1079819 w 1079819"/>
                  <a:gd name="connsiteY9" fmla="*/ 405572 h 458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9819" h="458819">
                    <a:moveTo>
                      <a:pt x="0" y="263128"/>
                    </a:moveTo>
                    <a:cubicBezTo>
                      <a:pt x="8424" y="317884"/>
                      <a:pt x="16848" y="372641"/>
                      <a:pt x="45949" y="400977"/>
                    </a:cubicBezTo>
                    <a:cubicBezTo>
                      <a:pt x="75050" y="429313"/>
                      <a:pt x="138615" y="487516"/>
                      <a:pt x="174609" y="433142"/>
                    </a:cubicBezTo>
                    <a:cubicBezTo>
                      <a:pt x="210603" y="378768"/>
                      <a:pt x="222856" y="137532"/>
                      <a:pt x="261913" y="74734"/>
                    </a:cubicBezTo>
                    <a:cubicBezTo>
                      <a:pt x="300970" y="11936"/>
                      <a:pt x="370661" y="-1849"/>
                      <a:pt x="408952" y="56354"/>
                    </a:cubicBezTo>
                    <a:cubicBezTo>
                      <a:pt x="447244" y="114557"/>
                      <a:pt x="444180" y="366515"/>
                      <a:pt x="491662" y="423952"/>
                    </a:cubicBezTo>
                    <a:cubicBezTo>
                      <a:pt x="539144" y="481389"/>
                      <a:pt x="646360" y="463775"/>
                      <a:pt x="693841" y="400977"/>
                    </a:cubicBezTo>
                    <a:cubicBezTo>
                      <a:pt x="741322" y="338179"/>
                      <a:pt x="734430" y="106899"/>
                      <a:pt x="776550" y="47164"/>
                    </a:cubicBezTo>
                    <a:cubicBezTo>
                      <a:pt x="818670" y="-12571"/>
                      <a:pt x="896019" y="-17166"/>
                      <a:pt x="946564" y="42569"/>
                    </a:cubicBezTo>
                    <a:cubicBezTo>
                      <a:pt x="997109" y="102304"/>
                      <a:pt x="1056844" y="347369"/>
                      <a:pt x="1079819" y="405572"/>
                    </a:cubicBezTo>
                  </a:path>
                </a:pathLst>
              </a:cu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021495" y="1163664"/>
                <a:ext cx="1348798" cy="2397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Controller action</a:t>
                </a:r>
                <a:endParaRPr lang="ar-IQ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5307495" y="983975"/>
                <a:ext cx="0" cy="1692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6171495" y="1348483"/>
                <a:ext cx="0" cy="1728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381547" y="1514001"/>
                <a:ext cx="0" cy="69848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055065" y="1514001"/>
                <a:ext cx="0" cy="69848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/>
            </p:nvGrpSpPr>
            <p:grpSpPr>
              <a:xfrm>
                <a:off x="5434003" y="1007828"/>
                <a:ext cx="284936" cy="244364"/>
                <a:chOff x="4208997" y="1525532"/>
                <a:chExt cx="288000" cy="160058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208997" y="1525532"/>
                  <a:ext cx="288000" cy="0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4488567" y="1525532"/>
                  <a:ext cx="0" cy="160058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 flipH="1">
                <a:off x="5438338" y="1027623"/>
                <a:ext cx="0" cy="24436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718939" y="1514001"/>
                <a:ext cx="0" cy="69848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51015" y="1552229"/>
                <a:ext cx="0" cy="69848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224700" y="2082613"/>
                <a:ext cx="1190608" cy="25974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Error signal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504098" y="3878160"/>
              <a:ext cx="504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60333" y="2444499"/>
              <a:ext cx="504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684399" y="5351521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2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045" y="268320"/>
            <a:ext cx="3672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ontinuous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controller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7045" y="782771"/>
            <a:ext cx="10872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main feature of continuous controllers is that the controlled variable can have any value within controller’s output range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045" y="1809777"/>
            <a:ext cx="25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Controllers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41" y="2273203"/>
            <a:ext cx="803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 shows the type and action of different continuous controllers.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86287"/>
              </p:ext>
            </p:extLst>
          </p:nvPr>
        </p:nvGraphicFramePr>
        <p:xfrm>
          <a:off x="507241" y="2740779"/>
          <a:ext cx="11352663" cy="3383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84221">
                  <a:extLst>
                    <a:ext uri="{9D8B030D-6E8A-4147-A177-3AD203B41FA5}">
                      <a16:colId xmlns:a16="http://schemas.microsoft.com/office/drawing/2014/main" val="2303328567"/>
                    </a:ext>
                  </a:extLst>
                </a:gridCol>
                <a:gridCol w="1631666">
                  <a:extLst>
                    <a:ext uri="{9D8B030D-6E8A-4147-A177-3AD203B41FA5}">
                      <a16:colId xmlns:a16="http://schemas.microsoft.com/office/drawing/2014/main" val="1059468746"/>
                    </a:ext>
                  </a:extLst>
                </a:gridCol>
                <a:gridCol w="5936776">
                  <a:extLst>
                    <a:ext uri="{9D8B030D-6E8A-4147-A177-3AD203B41FA5}">
                      <a16:colId xmlns:a16="http://schemas.microsoft.com/office/drawing/2014/main" val="2603170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Controller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0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Multiply the error signal by a constant.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55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Derivative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Derive the error signal.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(not used alone)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55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Integral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 the error signal.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(not used alone)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557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Proportional- Derivative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Multiply the error signal by a constant and then derive 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11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Integral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Multiply the error signal by a constant and then Integrate it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8467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Integral-Derivative</a:t>
                      </a:r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Multiply the error signal by a constant , Integrate and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derive it.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70385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523473" y="1402010"/>
            <a:ext cx="3075808" cy="508922"/>
            <a:chOff x="6574769" y="1624788"/>
            <a:chExt cx="4050802" cy="4270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8267629" y="1648426"/>
                  <a:ext cx="80813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7629" y="1648426"/>
                  <a:ext cx="808132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/>
            <p:nvPr/>
          </p:nvCxnSpPr>
          <p:spPr>
            <a:xfrm>
              <a:off x="7384511" y="1826722"/>
              <a:ext cx="8831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9075761" y="1798047"/>
              <a:ext cx="60212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574769" y="1624788"/>
              <a:ext cx="834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E(s)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778337" y="1651705"/>
              <a:ext cx="84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P(s)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56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1698" y="1809882"/>
            <a:ext cx="72242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controller (P)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 Proportional –Derivative controller(PD)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-Proportional- integral controller (PI)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Proportional-Derivative-Integral controller (PID)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0585" y="633568"/>
            <a:ext cx="90712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Practically, the controllers can be classified into four types according to their actions: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2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7290" y="363646"/>
            <a:ext cx="556479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>
              <a:lnSpc>
                <a:spcPct val="150000"/>
              </a:lnSpc>
            </a:pPr>
            <a:r>
              <a:rPr lang="en-US" sz="2400" b="1" dirty="0" smtClean="0">
                <a:solidFill>
                  <a:srgbClr val="1F4D7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 Proportional </a:t>
            </a:r>
            <a:r>
              <a:rPr lang="en-US" sz="2400" b="1" dirty="0">
                <a:solidFill>
                  <a:srgbClr val="1F4D7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 (P controller)</a:t>
            </a:r>
            <a:endParaRPr lang="en-US" sz="2400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253" y="986873"/>
            <a:ext cx="113309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Proportional controller is regarded as the simplest type of the controllers. In the proportional controller, the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input error signal is multiplied by a factor (constant). This factor is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Kc which represent the feature of the proportional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controller.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828" y="2569260"/>
                <a:ext cx="41075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…………..(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8" y="2569260"/>
                <a:ext cx="4107599" cy="369332"/>
              </a:xfrm>
              <a:prstGeom prst="rect">
                <a:avLst/>
              </a:prstGeom>
              <a:blipFill>
                <a:blip r:embed="rId2"/>
                <a:stretch>
                  <a:fillRect l="-1187" r="-2374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32828" y="5504789"/>
            <a:ext cx="3075808" cy="508922"/>
            <a:chOff x="6574769" y="1624788"/>
            <a:chExt cx="4050802" cy="4270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267629" y="1648426"/>
                  <a:ext cx="808131" cy="3099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7629" y="1648426"/>
                  <a:ext cx="808131" cy="309900"/>
                </a:xfrm>
                <a:prstGeom prst="rect">
                  <a:avLst/>
                </a:prstGeom>
                <a:blipFill>
                  <a:blip r:embed="rId3"/>
                  <a:stretch>
                    <a:fillRect b="-806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/>
            <p:cNvCxnSpPr/>
            <p:nvPr/>
          </p:nvCxnSpPr>
          <p:spPr>
            <a:xfrm>
              <a:off x="7384511" y="1826722"/>
              <a:ext cx="8831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9075761" y="1798047"/>
              <a:ext cx="60212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574769" y="1624788"/>
              <a:ext cx="834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E(s)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78337" y="1651705"/>
              <a:ext cx="847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P(s)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32828" y="2971394"/>
                <a:ext cx="10613400" cy="2278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Output signal from controller, (Pneumatic ,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electrical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or hydraulic signal).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Gain or sensitivity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error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signal.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E=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Set point – Measured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value.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8" y="2971394"/>
                <a:ext cx="10613400" cy="2278060"/>
              </a:xfrm>
              <a:prstGeom prst="rect">
                <a:avLst/>
              </a:prstGeom>
              <a:blipFill>
                <a:blip r:embed="rId4"/>
                <a:stretch>
                  <a:fillRect l="-460" t="-535" b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768" y="2960557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7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1518" y="259094"/>
            <a:ext cx="364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Proportional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band (P.B%)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19986" y="827348"/>
            <a:ext cx="10545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term proportion band is commonly used among process control engineers in place of the term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gain.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0656" y="1196416"/>
                <a:ext cx="10643830" cy="1295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Proportional band P.B (band width) is defined as the error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(expressed as a percentage of the total range of measured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required to move the final control element from minimum  value  to maximum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56" y="1196416"/>
                <a:ext cx="10643830" cy="1295163"/>
              </a:xfrm>
              <a:prstGeom prst="rect">
                <a:avLst/>
              </a:prstGeom>
              <a:blipFill>
                <a:blip r:embed="rId2"/>
                <a:stretch>
                  <a:fillRect l="-515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204920" y="2756643"/>
            <a:ext cx="4371823" cy="3688854"/>
            <a:chOff x="3751017" y="1970489"/>
            <a:chExt cx="3025193" cy="29035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204984" y="2843698"/>
                  <a:ext cx="391482" cy="3149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𝑃𝑠𝑠</m:t>
                        </m:r>
                      </m:oMath>
                    </m:oMathPara>
                  </a14:m>
                  <a:endParaRPr lang="ar-IQ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4984" y="2843698"/>
                  <a:ext cx="391482" cy="314932"/>
                </a:xfrm>
                <a:prstGeom prst="rect">
                  <a:avLst/>
                </a:prstGeom>
                <a:blipFill>
                  <a:blip r:embed="rId3"/>
                  <a:stretch>
                    <a:fillRect r="-1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 rot="16200000">
                  <a:off x="3449662" y="2876704"/>
                  <a:ext cx="915559" cy="31285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𝑃𝑟𝑒𝑠𝑠𝑢𝑟𝑒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oMath>
                    </m:oMathPara>
                  </a14:m>
                  <a:endParaRPr lang="ar-IQ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449662" y="2876704"/>
                  <a:ext cx="915559" cy="312850"/>
                </a:xfrm>
                <a:prstGeom prst="rect">
                  <a:avLst/>
                </a:prstGeom>
                <a:blipFill>
                  <a:blip r:embed="rId4"/>
                  <a:stretch>
                    <a:fillRect t="-14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245770" y="4559106"/>
                  <a:ext cx="501345" cy="3149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𝐸𝑟𝑟𝑜𝑟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oMath>
                    </m:oMathPara>
                  </a14:m>
                  <a:endParaRPr lang="ar-IQ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5770" y="4559106"/>
                  <a:ext cx="501345" cy="314932"/>
                </a:xfrm>
                <a:prstGeom prst="rect">
                  <a:avLst/>
                </a:prstGeom>
                <a:blipFill>
                  <a:blip r:embed="rId5"/>
                  <a:stretch>
                    <a:fillRect r="-512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295075" y="3731746"/>
                  <a:ext cx="347024" cy="26648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ar-IQ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5075" y="3731746"/>
                  <a:ext cx="347024" cy="26648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4669603" y="2110950"/>
              <a:ext cx="1803979" cy="1800001"/>
              <a:chOff x="4466932" y="325949"/>
              <a:chExt cx="1803979" cy="1956522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466932" y="325950"/>
                <a:ext cx="0" cy="195652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4470911" y="1301852"/>
                <a:ext cx="1800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>
                <a:off x="5284076" y="1304210"/>
                <a:ext cx="195652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 flipH="1">
              <a:off x="4673582" y="3910950"/>
              <a:ext cx="180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665008" y="2110950"/>
              <a:ext cx="180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067843" y="1970489"/>
                  <a:ext cx="517433" cy="3149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</m:oMath>
                    </m:oMathPara>
                  </a14:m>
                  <a:endParaRPr lang="ar-IQ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843" y="1970489"/>
                  <a:ext cx="517433" cy="314932"/>
                </a:xfrm>
                <a:prstGeom prst="rect">
                  <a:avLst/>
                </a:prstGeom>
                <a:blipFill>
                  <a:blip r:embed="rId7"/>
                  <a:stretch>
                    <a:fillRect r="-113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/>
            <p:cNvCxnSpPr/>
            <p:nvPr/>
          </p:nvCxnSpPr>
          <p:spPr>
            <a:xfrm flipH="1">
              <a:off x="4982126" y="2101009"/>
              <a:ext cx="1227092" cy="180031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486739" y="3229297"/>
                  <a:ext cx="334705" cy="3149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</m:t>
                            </m:r>
                          </m:sub>
                        </m:sSub>
                      </m:oMath>
                    </m:oMathPara>
                  </a14:m>
                  <a:endParaRPr lang="ar-IQ" sz="20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739" y="3229297"/>
                  <a:ext cx="334705" cy="3149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274865" y="3920582"/>
                  <a:ext cx="501345" cy="26648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</m:oMath>
                    </m:oMathPara>
                  </a14:m>
                  <a:endParaRPr lang="ar-IQ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4865" y="3920582"/>
                  <a:ext cx="501345" cy="26648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418928" y="3907984"/>
                  <a:ext cx="501345" cy="26648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ar-IQ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8928" y="3907984"/>
                  <a:ext cx="501345" cy="26648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>
              <a:off x="6213856" y="2185188"/>
              <a:ext cx="0" cy="1727369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75591" y="3023067"/>
              <a:ext cx="0" cy="864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975591" y="4143579"/>
              <a:ext cx="1296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287589" y="3852874"/>
                  <a:ext cx="501345" cy="29070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oMath>
                    </m:oMathPara>
                  </a14:m>
                  <a:endParaRPr lang="ar-IQ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7589" y="3852874"/>
                  <a:ext cx="501345" cy="29070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 flipV="1">
              <a:off x="4665008" y="4294614"/>
              <a:ext cx="1860530" cy="1051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433297" y="4266977"/>
                  <a:ext cx="598963" cy="26204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</m:oMath>
                  </a14:m>
                  <a:r>
                    <a:rPr lang="en-US" sz="1600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max</a:t>
                  </a:r>
                  <a:endParaRPr lang="ar-IQ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297" y="4266977"/>
                  <a:ext cx="598963" cy="262040"/>
                </a:xfrm>
                <a:prstGeom prst="rect">
                  <a:avLst/>
                </a:prstGeom>
                <a:blipFill>
                  <a:blip r:embed="rId12"/>
                  <a:stretch>
                    <a:fillRect b="-203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ight Triangle 24"/>
            <p:cNvSpPr/>
            <p:nvPr/>
          </p:nvSpPr>
          <p:spPr>
            <a:xfrm rot="16200000">
              <a:off x="5193186" y="3237138"/>
              <a:ext cx="329164" cy="223996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 flipV="1">
              <a:off x="3939493" y="3020582"/>
              <a:ext cx="1800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 rot="16200000">
                  <a:off x="4646621" y="2348987"/>
                  <a:ext cx="598963" cy="23036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</m:oMath>
                  </a14:m>
                  <a:r>
                    <a:rPr lang="en-US" sz="1600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max</a:t>
                  </a:r>
                  <a:endParaRPr lang="ar-IQ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646621" y="2348987"/>
                  <a:ext cx="598963" cy="230367"/>
                </a:xfrm>
                <a:prstGeom prst="rect">
                  <a:avLst/>
                </a:prstGeom>
                <a:blipFill>
                  <a:blip r:embed="rId13"/>
                  <a:stretch>
                    <a:fillRect r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57015" y="2483603"/>
                <a:ext cx="3677545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%=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E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………(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15" y="2483603"/>
                <a:ext cx="3677545" cy="6595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999049" y="211291"/>
            <a:ext cx="189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/>
              <a:t>النطاق التناسبي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70656" y="3163908"/>
                <a:ext cx="6096000" cy="11487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Transfer function of the proportional controller is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en-US" b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den>
                      </m:f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…………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56" y="3163908"/>
                <a:ext cx="6096000" cy="1148776"/>
              </a:xfrm>
              <a:prstGeom prst="rect">
                <a:avLst/>
              </a:prstGeom>
              <a:blipFill>
                <a:blip r:embed="rId15"/>
                <a:stretch>
                  <a:fillRect l="-900" t="-2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70656" y="4254991"/>
                <a:ext cx="3276474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…………(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56" y="4254991"/>
                <a:ext cx="3276474" cy="65954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88929" y="4978867"/>
            <a:ext cx="292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 (4) in (2) gives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57015" y="5510934"/>
                <a:ext cx="4453399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%=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  <m: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              …………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15" y="5510934"/>
                <a:ext cx="4453399" cy="65954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51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989</Words>
  <Application>Microsoft Office PowerPoint</Application>
  <PresentationFormat>Widescreen</PresentationFormat>
  <Paragraphs>255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45</cp:revision>
  <dcterms:created xsi:type="dcterms:W3CDTF">2020-05-10T21:57:25Z</dcterms:created>
  <dcterms:modified xsi:type="dcterms:W3CDTF">2020-05-16T14:23:10Z</dcterms:modified>
</cp:coreProperties>
</file>